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307" r:id="rId19"/>
    <p:sldId id="273" r:id="rId20"/>
    <p:sldId id="274" r:id="rId21"/>
    <p:sldId id="279" r:id="rId22"/>
    <p:sldId id="280" r:id="rId23"/>
    <p:sldId id="281" r:id="rId24"/>
    <p:sldId id="282" r:id="rId25"/>
    <p:sldId id="308" r:id="rId26"/>
    <p:sldId id="283" r:id="rId27"/>
    <p:sldId id="276" r:id="rId28"/>
    <p:sldId id="277" r:id="rId29"/>
    <p:sldId id="285" r:id="rId30"/>
    <p:sldId id="286" r:id="rId31"/>
    <p:sldId id="284" r:id="rId32"/>
    <p:sldId id="287" r:id="rId33"/>
    <p:sldId id="288" r:id="rId34"/>
    <p:sldId id="289" r:id="rId35"/>
    <p:sldId id="292" r:id="rId36"/>
    <p:sldId id="290" r:id="rId37"/>
    <p:sldId id="293" r:id="rId38"/>
    <p:sldId id="296" r:id="rId39"/>
    <p:sldId id="295" r:id="rId40"/>
    <p:sldId id="294" r:id="rId41"/>
    <p:sldId id="298" r:id="rId42"/>
    <p:sldId id="297" r:id="rId43"/>
    <p:sldId id="306" r:id="rId44"/>
    <p:sldId id="299" r:id="rId45"/>
    <p:sldId id="300" r:id="rId46"/>
    <p:sldId id="301" r:id="rId47"/>
    <p:sldId id="302" r:id="rId48"/>
    <p:sldId id="305" r:id="rId4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51"/>
      <p:bold r:id="rId52"/>
      <p:italic r:id="rId53"/>
      <p:boldItalic r:id="rId54"/>
    </p:embeddedFont>
    <p:embeddedFont>
      <p:font typeface="Raleway" panose="020B0503030101060003" pitchFamily="34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94008"/>
  </p:normalViewPr>
  <p:slideViewPr>
    <p:cSldViewPr snapToGrid="0">
      <p:cViewPr varScale="1">
        <p:scale>
          <a:sx n="164" d="100"/>
          <a:sy n="164" d="100"/>
        </p:scale>
        <p:origin x="4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ttuan8.com/bai-1:-linear-regression-va-gradient-descen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54d8f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54d8f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http://nttuan8.com/bai-1:-linear-regression-va-gradient-descent/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7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2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Ransac.py</a:t>
            </a:r>
          </a:p>
        </p:txBody>
      </p:sp>
    </p:spTree>
    <p:extLst>
      <p:ext uri="{BB962C8B-B14F-4D97-AF65-F5344CB8AC3E}">
        <p14:creationId xmlns:p14="http://schemas.microsoft.com/office/powerpoint/2010/main" val="368888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29442" y="77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1013100"/>
            <a:ext cx="8616000" cy="3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 A</a:t>
            </a: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vi-VN"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24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82" r:id="rId2"/>
    <p:sldLayoutId id="2147483648" r:id="rId3"/>
    <p:sldLayoutId id="2147483649" r:id="rId4"/>
    <p:sldLayoutId id="2147483681" r:id="rId5"/>
    <p:sldLayoutId id="2147483652" r:id="rId6"/>
    <p:sldLayoutId id="2147483653" r:id="rId7"/>
    <p:sldLayoutId id="2147483655" r:id="rId8"/>
    <p:sldLayoutId id="2147483683" r:id="rId9"/>
    <p:sldLayoutId id="2147483656" r:id="rId10"/>
    <p:sldLayoutId id="214748365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Aof9Ld5sOg" TargetMode="External"/><Relationship Id="rId2" Type="http://schemas.openxmlformats.org/officeDocument/2006/relationships/hyperlink" Target="https://www.youtube.com/watch?v=9vKqVkMQHK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utorial.math.lamar.edu/Extras/CheatSheets_Tables.asp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nttuan8.com/bai-1:-linear-regression-va-gradient-descent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Giáo trình đào tạo thực hành Machine Learning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100% hand on lab, dễ hiểu, dễ hành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cuong@techmaster.vn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075" y="0"/>
            <a:ext cx="1284726" cy="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EB8701-450D-3D43-9A72-5DAFF5452344}"/>
                  </a:ext>
                </a:extLst>
              </p:cNvPr>
              <p:cNvSpPr txBox="1"/>
              <p:nvPr/>
            </p:nvSpPr>
            <p:spPr>
              <a:xfrm>
                <a:off x="1268963" y="111968"/>
                <a:ext cx="7287208" cy="2332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5400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vi-VN" sz="5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5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5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54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vi-VN" sz="54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5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sz="5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5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5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vi-VN" sz="5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vi-VN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5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EB8701-450D-3D43-9A72-5DAFF545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63" y="111968"/>
                <a:ext cx="7287208" cy="2332113"/>
              </a:xfrm>
              <a:prstGeom prst="rect">
                <a:avLst/>
              </a:prstGeom>
              <a:blipFill>
                <a:blip r:embed="rId2"/>
                <a:stretch>
                  <a:fillRect t="-114130" b="-177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/>
              <p:nvPr/>
            </p:nvSpPr>
            <p:spPr>
              <a:xfrm>
                <a:off x="180317" y="2995127"/>
                <a:ext cx="8870377" cy="1771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 là hàm tính tổng bình phương sai lệch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Nhiệm vụ làm sao tìm (a, b)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vi-VN" sz="28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vi-VN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để J nhỏ nhất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Người ta thường gọi là hàm Loss function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17" y="2995127"/>
                <a:ext cx="8870377" cy="1771960"/>
              </a:xfrm>
              <a:prstGeom prst="rect">
                <a:avLst/>
              </a:prstGeom>
              <a:blipFill>
                <a:blip r:embed="rId3"/>
                <a:stretch>
                  <a:fillRect l="-1000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10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5EFD-8740-FE41-B12C-4C0CDCAA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kiến thức đạo hàm</a:t>
            </a:r>
          </a:p>
        </p:txBody>
      </p:sp>
    </p:spTree>
    <p:extLst>
      <p:ext uri="{BB962C8B-B14F-4D97-AF65-F5344CB8AC3E}">
        <p14:creationId xmlns:p14="http://schemas.microsoft.com/office/powerpoint/2010/main" val="213244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D09C-2CEA-D34A-B486-882D6AE4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Tham khảo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D544-20E6-114D-9BE9-774AD2A5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https://www.youtube.com/watch?v=9vKqVkMQHKk</a:t>
            </a:r>
            <a:br>
              <a:rPr lang="en-US"/>
            </a:br>
            <a:endParaRPr lang="en-US"/>
          </a:p>
          <a:p>
            <a:r>
              <a:rPr lang="en-US">
                <a:hlinkClick r:id="rId3"/>
              </a:rPr>
              <a:t>https://www.youtube.com/watch?v=rAof9Ld5sOg</a:t>
            </a:r>
            <a:br>
              <a:rPr lang="en-US"/>
            </a:br>
            <a:endParaRPr lang="en-US"/>
          </a:p>
          <a:p>
            <a:r>
              <a:rPr lang="en-US">
                <a:hlinkClick r:id="rId4"/>
              </a:rPr>
              <a:t>http://tutorial.math.lamar.edu/Extras/CheatSheets_Tables.aspx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0FC27-D651-EA4A-917E-8D4EB8DD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71871"/>
            <a:ext cx="8612156" cy="473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CD542-E95E-854A-9637-F4994704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" y="0"/>
            <a:ext cx="7479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035696-F90B-8C4F-8886-8E10A598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3" y="0"/>
            <a:ext cx="7485878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0A206-D46A-254B-8A46-8448B8DBCBB6}"/>
              </a:ext>
            </a:extLst>
          </p:cNvPr>
          <p:cNvSpPr txBox="1"/>
          <p:nvPr/>
        </p:nvSpPr>
        <p:spPr>
          <a:xfrm>
            <a:off x="3284375" y="2387084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Xanh là f(x), cam là f’(x)</a:t>
            </a:r>
          </a:p>
        </p:txBody>
      </p:sp>
    </p:spTree>
    <p:extLst>
      <p:ext uri="{BB962C8B-B14F-4D97-AF65-F5344CB8AC3E}">
        <p14:creationId xmlns:p14="http://schemas.microsoft.com/office/powerpoint/2010/main" val="261118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29FEF-DAFC-5146-9110-E043B798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7" y="0"/>
            <a:ext cx="86991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3EA3B-1A08-AC49-A062-820E7F24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76"/>
            <a:ext cx="9144000" cy="40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DB3A-AD72-9646-BD2D-EC27AFB5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tính công thức đạo hàm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2B154-8CC9-1A4A-A194-F32D27F1D2C8}"/>
                  </a:ext>
                </a:extLst>
              </p:cNvPr>
              <p:cNvSpPr txBox="1"/>
              <p:nvPr/>
            </p:nvSpPr>
            <p:spPr>
              <a:xfrm>
                <a:off x="349134" y="1101437"/>
                <a:ext cx="45064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2B154-8CC9-1A4A-A194-F32D27F1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4" y="1101437"/>
                <a:ext cx="4506426" cy="430887"/>
              </a:xfrm>
              <a:prstGeom prst="rect">
                <a:avLst/>
              </a:prstGeom>
              <a:blipFill>
                <a:blip r:embed="rId2"/>
                <a:stretch>
                  <a:fillRect l="-1966" r="-112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A58BB7-C80B-9643-AA47-E0CD055547ED}"/>
                  </a:ext>
                </a:extLst>
              </p:cNvPr>
              <p:cNvSpPr txBox="1"/>
              <p:nvPr/>
            </p:nvSpPr>
            <p:spPr>
              <a:xfrm>
                <a:off x="349134" y="1991911"/>
                <a:ext cx="3188052" cy="560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A58BB7-C80B-9643-AA47-E0CD05554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4" y="1991911"/>
                <a:ext cx="3188052" cy="560090"/>
              </a:xfrm>
              <a:prstGeom prst="rect">
                <a:avLst/>
              </a:prstGeom>
              <a:blipFill>
                <a:blip r:embed="rId3"/>
                <a:stretch>
                  <a:fillRect l="-3162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0801C0-8517-E946-97F2-161E189FF663}"/>
                  </a:ext>
                </a:extLst>
              </p:cNvPr>
              <p:cNvSpPr txBox="1"/>
              <p:nvPr/>
            </p:nvSpPr>
            <p:spPr>
              <a:xfrm>
                <a:off x="349134" y="3011588"/>
                <a:ext cx="3550524" cy="9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0801C0-8517-E946-97F2-161E189FF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34" y="3011588"/>
                <a:ext cx="3550524" cy="946221"/>
              </a:xfrm>
              <a:prstGeom prst="rect">
                <a:avLst/>
              </a:prstGeom>
              <a:blipFill>
                <a:blip r:embed="rId4"/>
                <a:stretch>
                  <a:fillRect l="-2847" t="-7895" r="-177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2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1D21-EAC0-A14A-B132-FA299776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43014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Đặt vấn đề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/>
              <p:nvPr/>
            </p:nvSpPr>
            <p:spPr>
              <a:xfrm>
                <a:off x="188133" y="2739652"/>
                <a:ext cx="8164415" cy="2317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 là hàm tính trung bình tổng bình phương sai lệch</a:t>
                </a:r>
                <a:b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</a:b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Mean Square Error. 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Chia tiếp cho 2 để khi đạo hàm thì triệt tiêu hệ số x2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Người ta thường gọi là hàm Loss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Nhiệm vụ làm sao tìm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vi-VN" sz="2800" b="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để L nhỏ nhất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3" y="2739652"/>
                <a:ext cx="8164415" cy="2317879"/>
              </a:xfrm>
              <a:prstGeom prst="rect">
                <a:avLst/>
              </a:prstGeom>
              <a:blipFill>
                <a:blip r:embed="rId2"/>
                <a:stretch>
                  <a:fillRect l="-1087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3F3646-075C-1146-A011-D8FAE7D805B9}"/>
                  </a:ext>
                </a:extLst>
              </p:cNvPr>
              <p:cNvSpPr/>
              <p:nvPr/>
            </p:nvSpPr>
            <p:spPr>
              <a:xfrm>
                <a:off x="423336" y="-88274"/>
                <a:ext cx="428142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vi-VN" sz="4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vi-VN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3F3646-075C-1146-A011-D8FAE7D80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6" y="-88274"/>
                <a:ext cx="4281428" cy="769441"/>
              </a:xfrm>
              <a:prstGeom prst="rect">
                <a:avLst/>
              </a:prstGeom>
              <a:blipFill>
                <a:blip r:embed="rId3"/>
                <a:stretch>
                  <a:fillRect t="-655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AEFD9-4BC6-ED49-9256-B3DB040B9E04}"/>
                  </a:ext>
                </a:extLst>
              </p:cNvPr>
              <p:cNvSpPr txBox="1"/>
              <p:nvPr/>
            </p:nvSpPr>
            <p:spPr>
              <a:xfrm>
                <a:off x="568487" y="681167"/>
                <a:ext cx="7582959" cy="1900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4400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vi-VN" sz="4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4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4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44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vi-VN" sz="44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4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sz="4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vi-VN" sz="4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AEFD9-4BC6-ED49-9256-B3DB040B9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" y="681167"/>
                <a:ext cx="7582959" cy="1900200"/>
              </a:xfrm>
              <a:prstGeom prst="rect">
                <a:avLst/>
              </a:prstGeom>
              <a:blipFill>
                <a:blip r:embed="rId4"/>
                <a:stretch>
                  <a:fillRect l="-4181" t="-114667" b="-1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04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7405-BBE6-5C4D-8D5B-CA6F8D03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Áp dụng với nhiều điểm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AAD04-B76A-2A42-83E2-797807B8DD7E}"/>
                  </a:ext>
                </a:extLst>
              </p:cNvPr>
              <p:cNvSpPr txBox="1"/>
              <p:nvPr/>
            </p:nvSpPr>
            <p:spPr>
              <a:xfrm>
                <a:off x="235200" y="1046397"/>
                <a:ext cx="2535373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vi-VN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32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AAD04-B76A-2A42-83E2-797807B8D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0" y="1046397"/>
                <a:ext cx="2535373" cy="1814215"/>
              </a:xfrm>
              <a:prstGeom prst="rect">
                <a:avLst/>
              </a:prstGeom>
              <a:blipFill>
                <a:blip r:embed="rId2"/>
                <a:stretch>
                  <a:fillRect l="-100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6AFCA-C269-C041-BD1D-5B035CDABE47}"/>
                  </a:ext>
                </a:extLst>
              </p:cNvPr>
              <p:cNvSpPr txBox="1"/>
              <p:nvPr/>
            </p:nvSpPr>
            <p:spPr>
              <a:xfrm>
                <a:off x="2770573" y="1046397"/>
                <a:ext cx="2470974" cy="1814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32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6AFCA-C269-C041-BD1D-5B035CD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73" y="1046397"/>
                <a:ext cx="2470974" cy="1814215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5C0733-CBD2-6B43-BA3D-7929748AEDD3}"/>
                  </a:ext>
                </a:extLst>
              </p:cNvPr>
              <p:cNvSpPr txBox="1"/>
              <p:nvPr/>
            </p:nvSpPr>
            <p:spPr>
              <a:xfrm>
                <a:off x="341479" y="3642633"/>
                <a:ext cx="1895454" cy="816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5C0733-CBD2-6B43-BA3D-7929748A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79" y="3642633"/>
                <a:ext cx="1895454" cy="816570"/>
              </a:xfrm>
              <a:prstGeom prst="rect">
                <a:avLst/>
              </a:prstGeom>
              <a:blipFill>
                <a:blip r:embed="rId4"/>
                <a:stretch>
                  <a:fillRect l="-333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33F70-DEDE-964B-9A0D-D2B83C955CAA}"/>
                  </a:ext>
                </a:extLst>
              </p:cNvPr>
              <p:cNvSpPr txBox="1"/>
              <p:nvPr/>
            </p:nvSpPr>
            <p:spPr>
              <a:xfrm>
                <a:off x="2839211" y="3132301"/>
                <a:ext cx="5502071" cy="1837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32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33F70-DEDE-964B-9A0D-D2B83C955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11" y="3132301"/>
                <a:ext cx="5502071" cy="1837234"/>
              </a:xfrm>
              <a:prstGeom prst="rect">
                <a:avLst/>
              </a:prstGeom>
              <a:blipFill>
                <a:blip r:embed="rId5"/>
                <a:stretch>
                  <a:fillRect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8C9C353-F089-BB4F-9EE3-BD1DBC5A30FB}"/>
              </a:ext>
            </a:extLst>
          </p:cNvPr>
          <p:cNvSpPr/>
          <p:nvPr/>
        </p:nvSpPr>
        <p:spPr>
          <a:xfrm>
            <a:off x="235200" y="921380"/>
            <a:ext cx="4769569" cy="212196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D2C120B4-8521-2047-A720-3491FD026A0C}"/>
              </a:ext>
            </a:extLst>
          </p:cNvPr>
          <p:cNvSpPr/>
          <p:nvPr/>
        </p:nvSpPr>
        <p:spPr>
          <a:xfrm>
            <a:off x="5081551" y="1566105"/>
            <a:ext cx="1835781" cy="793186"/>
          </a:xfrm>
          <a:prstGeom prst="leftArrow">
            <a:avLst>
              <a:gd name="adj1" fmla="val 588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Giá trị đo đạc đươc</a:t>
            </a:r>
          </a:p>
        </p:txBody>
      </p:sp>
    </p:spTree>
    <p:extLst>
      <p:ext uri="{BB962C8B-B14F-4D97-AF65-F5344CB8AC3E}">
        <p14:creationId xmlns:p14="http://schemas.microsoft.com/office/powerpoint/2010/main" val="414691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4AAF-C8BE-B04F-9058-E69FA0A8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FA8C-D8F0-CD42-BF3D-36919A6AD3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/>
                  <a:t>Gradient descent là thuật toán tìm giá trị nhỏ nhất (minima) của hàm số f(x) khi biết đạo hàm f’(x)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/>
                  <a:t>Khởi tạo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sz="28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2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vi-VN" sz="2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/>
                  <a:t>Gán x = x – learningrate * f’(x) , learningrate là số dương đủ nhỏ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/>
                  <a:t>Tính lại f(x) nếu nó nhỏ hơn giá trị trước đó thì tiếp tục còn không thì dừng lại</a:t>
                </a:r>
              </a:p>
              <a:p>
                <a:pPr>
                  <a:buFont typeface="+mj-lt"/>
                  <a:buAutoNum type="arabicPeriod"/>
                </a:pPr>
                <a:endParaRPr lang="en-US"/>
              </a:p>
              <a:p>
                <a:pPr>
                  <a:buFont typeface="+mj-lt"/>
                  <a:buAutoNum type="arabicPeriod"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FA8C-D8F0-CD42-BF3D-36919A6AD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03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188D-C78E-9543-B296-15732F3E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7" y="0"/>
            <a:ext cx="7134741" cy="514350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4ED22B52-1D55-BE42-B089-E3B9474F64A7}"/>
              </a:ext>
            </a:extLst>
          </p:cNvPr>
          <p:cNvSpPr/>
          <p:nvPr/>
        </p:nvSpPr>
        <p:spPr>
          <a:xfrm>
            <a:off x="2589636" y="1996323"/>
            <a:ext cx="1863701" cy="691035"/>
          </a:xfrm>
          <a:prstGeom prst="leftArrow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f’(x) âm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619241D-5C80-8D40-84A8-1E0FAAFCDB56}"/>
              </a:ext>
            </a:extLst>
          </p:cNvPr>
          <p:cNvSpPr/>
          <p:nvPr/>
        </p:nvSpPr>
        <p:spPr>
          <a:xfrm>
            <a:off x="5032691" y="2003303"/>
            <a:ext cx="1856720" cy="69103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f’(x) dương</a:t>
            </a:r>
          </a:p>
        </p:txBody>
      </p:sp>
    </p:spTree>
    <p:extLst>
      <p:ext uri="{BB962C8B-B14F-4D97-AF65-F5344CB8AC3E}">
        <p14:creationId xmlns:p14="http://schemas.microsoft.com/office/powerpoint/2010/main" val="254044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7DC8C-ACC0-B940-84C2-4BE8F088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5" y="738299"/>
            <a:ext cx="7768910" cy="30144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00C1E-E2EB-924D-A555-EF3951AC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Chọn giá trị learningrate phù hơp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7D2CC0-F05C-0948-BB5C-82C97392AD8A}"/>
              </a:ext>
            </a:extLst>
          </p:cNvPr>
          <p:cNvSpPr/>
          <p:nvPr/>
        </p:nvSpPr>
        <p:spPr>
          <a:xfrm>
            <a:off x="621233" y="3933009"/>
            <a:ext cx="7685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200">
                <a:solidFill>
                  <a:srgbClr val="3D3D3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Nếu learning_rate nhỏ: mỗi lần hàm số giảm rất ít nên cần rất nhiều lần thực hiện bước 2 để hàm số đạt giá trị nhỏ nhấ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200">
                <a:solidFill>
                  <a:srgbClr val="3D3D3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Nếu learning_rate hợp lý: sau một số lần lặp bước 2 vừa phải thì hàm sẽ đạt giá trị đủ nhỏ.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200">
                <a:solidFill>
                  <a:srgbClr val="3D3D3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Nếu learning_rate quá lớn: sẽ gây hiện tượng overshoot và không bao giờ đạt được giá trị nhỏ nhất của hàm.</a:t>
            </a:r>
          </a:p>
        </p:txBody>
      </p:sp>
    </p:spTree>
    <p:extLst>
      <p:ext uri="{BB962C8B-B14F-4D97-AF65-F5344CB8AC3E}">
        <p14:creationId xmlns:p14="http://schemas.microsoft.com/office/powerpoint/2010/main" val="4015690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FD510-8E3C-2944-AEEC-A44E3119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6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0BC28-16AA-FC44-B66B-BC3BFC2E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6" y="0"/>
            <a:ext cx="5413887" cy="51435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FE0A6ECD-C3D1-4848-AFA7-49966A32DB28}"/>
              </a:ext>
            </a:extLst>
          </p:cNvPr>
          <p:cNvSpPr/>
          <p:nvPr/>
        </p:nvSpPr>
        <p:spPr>
          <a:xfrm rot="19233911">
            <a:off x="3430177" y="3410075"/>
            <a:ext cx="369711" cy="1095884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CC80D-79C2-204D-AC5C-34B816FB5FDA}"/>
              </a:ext>
            </a:extLst>
          </p:cNvPr>
          <p:cNvSpPr txBox="1"/>
          <p:nvPr/>
        </p:nvSpPr>
        <p:spPr>
          <a:xfrm>
            <a:off x="3643640" y="3566858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Hàm cost function giảm</a:t>
            </a:r>
          </a:p>
        </p:txBody>
      </p:sp>
    </p:spTree>
    <p:extLst>
      <p:ext uri="{BB962C8B-B14F-4D97-AF65-F5344CB8AC3E}">
        <p14:creationId xmlns:p14="http://schemas.microsoft.com/office/powerpoint/2010/main" val="318291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124FD9-F69F-F84D-94A9-E6FC0B699E7E}"/>
                  </a:ext>
                </a:extLst>
              </p:cNvPr>
              <p:cNvSpPr txBox="1"/>
              <p:nvPr/>
            </p:nvSpPr>
            <p:spPr>
              <a:xfrm>
                <a:off x="842962" y="3295164"/>
                <a:ext cx="5661678" cy="140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vi-V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vi-VN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vi-V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124FD9-F69F-F84D-94A9-E6FC0B69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" y="3295164"/>
                <a:ext cx="5661678" cy="1400576"/>
              </a:xfrm>
              <a:prstGeom prst="rect">
                <a:avLst/>
              </a:prstGeom>
              <a:blipFill>
                <a:blip r:embed="rId2"/>
                <a:stretch>
                  <a:fillRect l="-134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70283CE-0A8E-8A42-80B8-63F6DF97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371246"/>
            <a:ext cx="5214938" cy="23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6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DC5D4D-37BE-334E-957B-33FF1F71A78C}"/>
                  </a:ext>
                </a:extLst>
              </p:cNvPr>
              <p:cNvSpPr txBox="1"/>
              <p:nvPr/>
            </p:nvSpPr>
            <p:spPr>
              <a:xfrm>
                <a:off x="680477" y="3249436"/>
                <a:ext cx="7816646" cy="1295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vi-VN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5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54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vi-VN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5400"/>
                  <a:t>)</a:t>
                </a:r>
                <a:r>
                  <a:rPr lang="en-US" sz="5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5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DC5D4D-37BE-334E-957B-33FF1F71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77" y="3249436"/>
                <a:ext cx="7816646" cy="1295547"/>
              </a:xfrm>
              <a:prstGeom prst="rect">
                <a:avLst/>
              </a:prstGeom>
              <a:blipFill>
                <a:blip r:embed="rId2"/>
                <a:stretch>
                  <a:fillRect l="-2110" t="-2913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13BB7D-370D-654C-BFCC-D003A02BA2D4}"/>
                  </a:ext>
                </a:extLst>
              </p:cNvPr>
              <p:cNvSpPr txBox="1"/>
              <p:nvPr/>
            </p:nvSpPr>
            <p:spPr>
              <a:xfrm>
                <a:off x="564730" y="1065613"/>
                <a:ext cx="6180025" cy="152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vi-VN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vi-VN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vi-VN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13BB7D-370D-654C-BFCC-D003A02B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0" y="1065613"/>
                <a:ext cx="6180025" cy="1527854"/>
              </a:xfrm>
              <a:prstGeom prst="rect">
                <a:avLst/>
              </a:prstGeom>
              <a:blipFill>
                <a:blip r:embed="rId3"/>
                <a:stretch>
                  <a:fillRect l="-1434" t="-83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B4906244-3071-1B42-9A87-B1A6163D77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Đạo hàm của Loss function theo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vi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  <a:r>
                  <a:rPr lang="en-US"/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B4906244-3071-1B42-9A87-B1A6163D7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6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99A9AC9-9A9C-F347-9BD5-A90EF9853ACB}"/>
              </a:ext>
            </a:extLst>
          </p:cNvPr>
          <p:cNvSpPr/>
          <p:nvPr/>
        </p:nvSpPr>
        <p:spPr>
          <a:xfrm rot="5400000">
            <a:off x="3823207" y="1139682"/>
            <a:ext cx="220215" cy="2687359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E40C6D-5FD2-194E-8305-48BAD66EE19A}"/>
                  </a:ext>
                </a:extLst>
              </p:cNvPr>
              <p:cNvSpPr/>
              <p:nvPr/>
            </p:nvSpPr>
            <p:spPr>
              <a:xfrm>
                <a:off x="3654742" y="2593467"/>
                <a:ext cx="588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E40C6D-5FD2-194E-8305-48BAD66EE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742" y="2593467"/>
                <a:ext cx="588687" cy="523220"/>
              </a:xfrm>
              <a:prstGeom prst="rect">
                <a:avLst/>
              </a:prstGeom>
              <a:blipFill>
                <a:blip r:embed="rId5"/>
                <a:stretch>
                  <a:fillRect t="-4878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E707DDEC-27C3-C74B-8673-84CE225F0370}"/>
              </a:ext>
            </a:extLst>
          </p:cNvPr>
          <p:cNvSpPr/>
          <p:nvPr/>
        </p:nvSpPr>
        <p:spPr>
          <a:xfrm rot="5400000">
            <a:off x="4133321" y="3102133"/>
            <a:ext cx="220215" cy="2687359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5B5390-EAEF-2E49-9DB9-98FC1B404755}"/>
                  </a:ext>
                </a:extLst>
              </p:cNvPr>
              <p:cNvSpPr/>
              <p:nvPr/>
            </p:nvSpPr>
            <p:spPr>
              <a:xfrm>
                <a:off x="3956551" y="4534685"/>
                <a:ext cx="588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5B5390-EAEF-2E49-9DB9-98FC1B404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51" y="4534685"/>
                <a:ext cx="588687" cy="523220"/>
              </a:xfrm>
              <a:prstGeom prst="rect">
                <a:avLst/>
              </a:prstGeom>
              <a:blipFill>
                <a:blip r:embed="rId5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3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2D290D-F2E0-874D-B30B-61273DC56926}"/>
                  </a:ext>
                </a:extLst>
              </p:cNvPr>
              <p:cNvSpPr/>
              <p:nvPr/>
            </p:nvSpPr>
            <p:spPr>
              <a:xfrm>
                <a:off x="411830" y="309855"/>
                <a:ext cx="7650246" cy="1151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3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2D290D-F2E0-874D-B30B-61273DC5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0" y="309855"/>
                <a:ext cx="7650246" cy="1151726"/>
              </a:xfrm>
              <a:prstGeom prst="rect">
                <a:avLst/>
              </a:prstGeom>
              <a:blipFill>
                <a:blip r:embed="rId2"/>
                <a:stretch>
                  <a:fillRect l="-166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96C9BA-1591-3043-AFDC-F23E26CB58BB}"/>
                  </a:ext>
                </a:extLst>
              </p:cNvPr>
              <p:cNvSpPr/>
              <p:nvPr/>
            </p:nvSpPr>
            <p:spPr>
              <a:xfrm>
                <a:off x="411830" y="2186351"/>
                <a:ext cx="8997415" cy="62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96C9BA-1591-3043-AFDC-F23E26CB5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0" y="2186351"/>
                <a:ext cx="8997415" cy="623119"/>
              </a:xfrm>
              <a:prstGeom prst="rect">
                <a:avLst/>
              </a:prstGeom>
              <a:blipFill>
                <a:blip r:embed="rId3"/>
                <a:stretch>
                  <a:fillRect t="-116000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8780E7-6CBA-D542-B6FC-FC63B8D7F65A}"/>
              </a:ext>
            </a:extLst>
          </p:cNvPr>
          <p:cNvSpPr txBox="1"/>
          <p:nvPr/>
        </p:nvSpPr>
        <p:spPr>
          <a:xfrm>
            <a:off x="335049" y="2767230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1F81B-9FE3-324B-85AA-04A1CC74322B}"/>
              </a:ext>
            </a:extLst>
          </p:cNvPr>
          <p:cNvSpPr txBox="1"/>
          <p:nvPr/>
        </p:nvSpPr>
        <p:spPr>
          <a:xfrm>
            <a:off x="1443729" y="2767230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</a:t>
            </a:r>
          </a:p>
        </p:txBody>
      </p:sp>
    </p:spTree>
    <p:extLst>
      <p:ext uri="{BB962C8B-B14F-4D97-AF65-F5344CB8AC3E}">
        <p14:creationId xmlns:p14="http://schemas.microsoft.com/office/powerpoint/2010/main" val="37190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128-9F74-2547-955D-A3FAB09A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nhiều đại lượng tương quan tỷ lệ thuận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7E95-C3B0-F146-87E9-0F826FF66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Số người trong gia đình ~ tổng chi tiêu trong tháng</a:t>
            </a:r>
          </a:p>
          <a:p>
            <a:r>
              <a:rPr lang="en-US"/>
              <a:t>Tốc độ xe máy ~ lượng nhiên liệu tiêu hao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pPr marL="114300" indent="0">
              <a:buNone/>
            </a:pPr>
            <a:r>
              <a:rPr lang="en-US"/>
              <a:t>Dựa vào số liệu quan sát, đo đạc có thể dự báo được không?</a:t>
            </a:r>
          </a:p>
        </p:txBody>
      </p:sp>
    </p:spTree>
    <p:extLst>
      <p:ext uri="{BB962C8B-B14F-4D97-AF65-F5344CB8AC3E}">
        <p14:creationId xmlns:p14="http://schemas.microsoft.com/office/powerpoint/2010/main" val="249852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428BE7-7396-1E45-AD27-5C1B828AD174}"/>
                  </a:ext>
                </a:extLst>
              </p:cNvPr>
              <p:cNvSpPr/>
              <p:nvPr/>
            </p:nvSpPr>
            <p:spPr>
              <a:xfrm>
                <a:off x="411830" y="375420"/>
                <a:ext cx="5419689" cy="1052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vi-V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428BE7-7396-1E45-AD27-5C1B828A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0" y="375420"/>
                <a:ext cx="5419689" cy="1052019"/>
              </a:xfrm>
              <a:prstGeom prst="rect">
                <a:avLst/>
              </a:prstGeom>
              <a:blipFill>
                <a:blip r:embed="rId2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3D4644-7D9B-3E41-9AD7-A50AAEBC17FF}"/>
                  </a:ext>
                </a:extLst>
              </p:cNvPr>
              <p:cNvSpPr/>
              <p:nvPr/>
            </p:nvSpPr>
            <p:spPr>
              <a:xfrm>
                <a:off x="411830" y="2186351"/>
                <a:ext cx="8997415" cy="62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/>
                          <m:t>)</m:t>
                        </m:r>
                        <m:r>
                          <m:rPr>
                            <m:nor/>
                          </m:rPr>
                          <a:rPr lang="en-US" sz="3200"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3D4644-7D9B-3E41-9AD7-A50AAEBC1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0" y="2186351"/>
                <a:ext cx="8997415" cy="623119"/>
              </a:xfrm>
              <a:prstGeom prst="rect">
                <a:avLst/>
              </a:prstGeom>
              <a:blipFill>
                <a:blip r:embed="rId3"/>
                <a:stretch>
                  <a:fillRect t="-116000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003F2B-34EB-9542-AD1F-55FD7680993F}"/>
              </a:ext>
            </a:extLst>
          </p:cNvPr>
          <p:cNvSpPr txBox="1"/>
          <p:nvPr/>
        </p:nvSpPr>
        <p:spPr>
          <a:xfrm>
            <a:off x="342029" y="2809470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3A836-C512-4846-93E9-235677DD1FE6}"/>
              </a:ext>
            </a:extLst>
          </p:cNvPr>
          <p:cNvSpPr txBox="1"/>
          <p:nvPr/>
        </p:nvSpPr>
        <p:spPr>
          <a:xfrm>
            <a:off x="1450709" y="2809470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</a:t>
            </a:r>
          </a:p>
        </p:txBody>
      </p:sp>
    </p:spTree>
    <p:extLst>
      <p:ext uri="{BB962C8B-B14F-4D97-AF65-F5344CB8AC3E}">
        <p14:creationId xmlns:p14="http://schemas.microsoft.com/office/powerpoint/2010/main" val="224256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AE3A-876E-674E-A8E3-4DDB241C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Áp dụng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305F5F-DB28-0541-9BC0-AFEF3B122A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/>
                  <a:t>Đặt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4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giá trị bất kỳ giả sử (0, 0)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/>
                  <a:t>Tính lost function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 </a:t>
                </a:r>
              </a:p>
              <a:p>
                <a:pPr>
                  <a:buFont typeface="+mj-lt"/>
                  <a:buAutoNum type="arabicPeriod"/>
                </a:pPr>
                <a:endParaRPr lang="en-US" sz="24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305F5F-DB28-0541-9BC0-AFEF3B122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64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6D70E-12D7-9245-8D18-1F0F9B782CDE}"/>
              </a:ext>
            </a:extLst>
          </p:cNvPr>
          <p:cNvSpPr/>
          <p:nvPr/>
        </p:nvSpPr>
        <p:spPr>
          <a:xfrm>
            <a:off x="708485" y="49798"/>
            <a:ext cx="7004584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vi-VN" sz="1300">
                <a:latin typeface="RobotoMono Nerd Font" pitchFamily="2" charset="0"/>
                <a:ea typeface="RobotoMono Nerd Font" pitchFamily="2" charset="0"/>
              </a:rPr>
            </a:br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vi-VN" sz="1300">
                <a:latin typeface="RobotoMono Nerd Font" pitchFamily="2" charset="0"/>
                <a:ea typeface="RobotoMono Nerd Font" pitchFamily="2" charset="0"/>
              </a:rPr>
            </a:br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vi-VN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vi-VN" sz="1300"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Load dữ liệu từ excel csv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read_csv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'data_linear.csv'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values</a:t>
            </a:r>
            <a:br>
              <a:rPr lang="vi-VN" sz="1300"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(30, 2) ~ 30 dòng - 2 cột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 </a:t>
            </a: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 = 30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Xoay thành cột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Xoay thành cột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Biểu đồ dữ liệu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axes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subplots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figsize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subplots_adjust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hspace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.2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'mét vuông'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'giá'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Thêm cột giá trị 1 vào dữ liệu x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hstack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((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ones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((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  </a:t>
            </a: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Thêm cột các chữ số 1 vào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Khởi tạo giá trị ban đầu cho w  tương đương y = 0 + 1 * x</a:t>
            </a:r>
            <a:br>
              <a:rPr lang="vi-VN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sz="1300">
                <a:latin typeface="RobotoMono Nerd Font" pitchFamily="2" charset="0"/>
                <a:ea typeface="RobotoMono Nerd Font" pitchFamily="2" charset="0"/>
              </a:rPr>
              <a:t>w 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sz="13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array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([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1.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3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A9BBFC-3639-494A-B706-36BC1B269769}"/>
              </a:ext>
            </a:extLst>
          </p:cNvPr>
          <p:cNvSpPr/>
          <p:nvPr/>
        </p:nvSpPr>
        <p:spPr>
          <a:xfrm>
            <a:off x="8617059" y="4610746"/>
            <a:ext cx="410705" cy="410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1814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E6D70E-12D7-9245-8D18-1F0F9B782CDE}"/>
              </a:ext>
            </a:extLst>
          </p:cNvPr>
          <p:cNvSpPr/>
          <p:nvPr/>
        </p:nvSpPr>
        <p:spPr>
          <a:xfrm>
            <a:off x="554920" y="293167"/>
            <a:ext cx="75001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latin typeface="RobotoMono Nerd Font" pitchFamily="2" charset="0"/>
                <a:ea typeface="RobotoMono Nerd Font" pitchFamily="2" charset="0"/>
              </a:rPr>
              <a:t>numOfIteration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50</a:t>
            </a: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cost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zeros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numOfIteration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learning_rate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0.00000003</a:t>
            </a: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for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i </a:t>
            </a:r>
            <a:r>
              <a:rPr lang="vi-VN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 </a:t>
            </a:r>
            <a:r>
              <a:rPr lang="vi-VN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range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numOfIteration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Tính r = ŷ - y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dot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y</a:t>
            </a:r>
            <a:br>
              <a:rPr lang="vi-VN"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Tính giá trị hàm L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cost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i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0.5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sum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/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</a:t>
            </a:r>
            <a:br>
              <a:rPr lang="vi-VN"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    </a:t>
            </a:r>
            <a:br>
              <a:rPr lang="vi-VN"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Cập nhật w0 và w1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learning_rate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sum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learning_rate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sum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multiply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EFBF1B-50EF-D944-8EE0-A8DE0CE4277E}"/>
              </a:ext>
            </a:extLst>
          </p:cNvPr>
          <p:cNvSpPr/>
          <p:nvPr/>
        </p:nvSpPr>
        <p:spPr>
          <a:xfrm>
            <a:off x="8617059" y="4610746"/>
            <a:ext cx="410705" cy="410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9734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F19A6F-4A9D-C244-9D9B-B66AD145A829}"/>
              </a:ext>
            </a:extLst>
          </p:cNvPr>
          <p:cNvSpPr/>
          <p:nvPr/>
        </p:nvSpPr>
        <p:spPr>
          <a:xfrm>
            <a:off x="698015" y="656392"/>
            <a:ext cx="59366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  <a:t># Vẽ đường mà máy tính dự đoán sau Gradient descent</a:t>
            </a:r>
            <a:b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predict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dot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  <a:t># Vẽ tiếp đường thẳng dự đoán</a:t>
            </a:r>
            <a:b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plot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])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predict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predict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])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'r'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plot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cost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'iteration'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axes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'cost'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  <a:t># Sau khi tìm được đường thẳng (w0, w1), việc cuối cùng là dự đoán giá nhà cho nhà 50m^2.</a:t>
            </a:r>
            <a:br>
              <a:rPr lang="vi-VN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x1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50</a:t>
            </a:r>
            <a:b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y1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50</a:t>
            </a:r>
            <a:br>
              <a:rPr lang="vi-VN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000080"/>
                </a:solidFill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'Giá nhà cho 50m^2 là : '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y1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vi-VN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vi-VN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()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8E48A1-4C65-F64D-AFAE-7BA9EBDB8B12}"/>
              </a:ext>
            </a:extLst>
          </p:cNvPr>
          <p:cNvSpPr/>
          <p:nvPr/>
        </p:nvSpPr>
        <p:spPr>
          <a:xfrm>
            <a:off x="8617059" y="4610746"/>
            <a:ext cx="410705" cy="410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1251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7A424-6617-1D44-97C8-DC8DA567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6" y="0"/>
            <a:ext cx="5413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57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330F-D6AC-C44F-9EA4-A2C4D48C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Giải quyết bằng Scikit Learn</a:t>
            </a:r>
          </a:p>
        </p:txBody>
      </p:sp>
    </p:spTree>
    <p:extLst>
      <p:ext uri="{BB962C8B-B14F-4D97-AF65-F5344CB8AC3E}">
        <p14:creationId xmlns:p14="http://schemas.microsoft.com/office/powerpoint/2010/main" val="282983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53B53-7EFD-2040-8EB6-C223C171E121}"/>
              </a:ext>
            </a:extLst>
          </p:cNvPr>
          <p:cNvSpPr/>
          <p:nvPr/>
        </p:nvSpPr>
        <p:spPr>
          <a:xfrm>
            <a:off x="131736" y="135608"/>
            <a:ext cx="71059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en-US" sz="18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r>
              <a:rPr lang="en-US" sz="18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linear_model </a:t>
            </a:r>
            <a:r>
              <a:rPr lang="en-US" sz="18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LinearRegression</a:t>
            </a: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read_csv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'data_linear.csv'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values</a:t>
            </a: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Xoay thành cột</a:t>
            </a:r>
            <a:b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Xoay thành cột</a:t>
            </a:r>
            <a:b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latin typeface="RobotoMono Nerd Font" pitchFamily="2" charset="0"/>
                <a:ea typeface="RobotoMono Nerd Font" pitchFamily="2" charset="0"/>
              </a:rPr>
              <a:t>reg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LinearRegression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"reg.score(x, y)"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reg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score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"reg.coef_ ~ w[1]"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reg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coef_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Dự đoán giá nhà 50m2 và 70m2</a:t>
            </a:r>
            <a:br>
              <a:rPr lang="en-US" sz="18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reg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predict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([[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50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70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]]))</a:t>
            </a:r>
            <a:endParaRPr lang="en-US" sz="18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7BABA-C73F-194D-AF40-C225F5B6858E}"/>
              </a:ext>
            </a:extLst>
          </p:cNvPr>
          <p:cNvSpPr/>
          <p:nvPr/>
        </p:nvSpPr>
        <p:spPr>
          <a:xfrm>
            <a:off x="5393410" y="3838256"/>
            <a:ext cx="351811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reg.score(x, y) 0.9975640411137482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reg.coef_ ~ w[1] [[15.2110908]]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[[ 753.49027134]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[1057.71208733]]</a:t>
            </a:r>
          </a:p>
        </p:txBody>
      </p:sp>
    </p:spTree>
    <p:extLst>
      <p:ext uri="{BB962C8B-B14F-4D97-AF65-F5344CB8AC3E}">
        <p14:creationId xmlns:p14="http://schemas.microsoft.com/office/powerpoint/2010/main" val="3488765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B517-8A97-C44E-BDF2-D63F8637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Validate by Split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AF173-14D7-9743-9925-675C6EA610AF}"/>
              </a:ext>
            </a:extLst>
          </p:cNvPr>
          <p:cNvSpPr/>
          <p:nvPr/>
        </p:nvSpPr>
        <p:spPr>
          <a:xfrm>
            <a:off x="235200" y="797352"/>
            <a:ext cx="79351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model_selection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train_test_split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linear_model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LinearRegression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read_csv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'data_linear.csv'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values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test_size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0.33</a:t>
            </a:r>
            <a:b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seed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7</a:t>
            </a:r>
            <a:b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X_train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Y_test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train_test_split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test_size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random_state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seed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LinearRegression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reg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Y_train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result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score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Y_test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f"Accuracy: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{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result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100.0}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%"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1D31EFAB-F2F7-6940-84A2-E12580A3F733}"/>
              </a:ext>
            </a:extLst>
          </p:cNvPr>
          <p:cNvSpPr/>
          <p:nvPr/>
        </p:nvSpPr>
        <p:spPr>
          <a:xfrm>
            <a:off x="6664272" y="3099661"/>
            <a:ext cx="2099898" cy="945396"/>
          </a:xfrm>
          <a:prstGeom prst="leftArrow">
            <a:avLst>
              <a:gd name="adj1" fmla="val 63115"/>
              <a:gd name="adj2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Tách dữ liệu thành 2 phần: train vs test</a:t>
            </a:r>
          </a:p>
        </p:txBody>
      </p:sp>
    </p:spTree>
    <p:extLst>
      <p:ext uri="{BB962C8B-B14F-4D97-AF65-F5344CB8AC3E}">
        <p14:creationId xmlns:p14="http://schemas.microsoft.com/office/powerpoint/2010/main" val="4165278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BE22F-8B8E-D74F-877E-BE2B92BB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7" y="0"/>
            <a:ext cx="75443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C412-1C9A-A144-8E58-2E8D7978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ước lượng giá nhà theo diện tích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8C677-ADEF-524B-B8FD-25D47CD7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01" y="839767"/>
            <a:ext cx="2687217" cy="428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38965-C036-094B-9F81-3B5398640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52" y="839767"/>
            <a:ext cx="5614157" cy="4087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C8C36E-95CE-424D-8A98-8189BA38E91B}"/>
              </a:ext>
            </a:extLst>
          </p:cNvPr>
          <p:cNvSpPr/>
          <p:nvPr/>
        </p:nvSpPr>
        <p:spPr>
          <a:xfrm>
            <a:off x="3550060" y="4846352"/>
            <a:ext cx="55319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5"/>
              </a:rPr>
              <a:t>http://nttuan8.com/bai-1:-linear-regression-va-gradient-descent/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94498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7256-25EC-AD42-8F67-75A14044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Regression loại bỏ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07D9B-495E-5746-966A-3661D3D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18" y="916748"/>
            <a:ext cx="6523053" cy="42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9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B25C-7452-7745-9798-19D55ADC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 variables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436729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7A81-2441-E64F-B1E4-89C89C07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Dự báo hàm tuyến tính nhiều biến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6AA9D-8215-7F4B-BF4F-99DC0A8F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96862"/>
            <a:ext cx="8616000" cy="3912000"/>
          </a:xfrm>
        </p:spPr>
        <p:txBody>
          <a:bodyPr/>
          <a:lstStyle/>
          <a:p>
            <a:r>
              <a:rPr lang="en-US"/>
              <a:t>Giá căn hộ = w0 + w1 * diện tích + w2 * 1/(khoảng cách tính từ hồ gươm đến căn hộ)</a:t>
            </a:r>
          </a:p>
          <a:p>
            <a:pPr lvl="1"/>
            <a:r>
              <a:rPr lang="en-US"/>
              <a:t>Diện tích càng rộng càng đắt</a:t>
            </a:r>
          </a:p>
          <a:p>
            <a:pPr lvl="1"/>
            <a:r>
              <a:rPr lang="en-US"/>
              <a:t>Càng gần trung tâm Hồ Gươm càng đắt</a:t>
            </a:r>
            <a:br>
              <a:rPr lang="en-US"/>
            </a:br>
            <a:endParaRPr lang="en-US"/>
          </a:p>
          <a:p>
            <a:pPr>
              <a:lnSpc>
                <a:spcPct val="100000"/>
              </a:lnSpc>
            </a:pPr>
            <a:r>
              <a:rPr lang="en-US" sz="1400"/>
              <a:t>Có thể mở rộng ra nhiều biến: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Hướng Đông – Nam: đắt nhất &gt; Nam &gt; Đông &gt; Bắc &gt; Tây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Có bể bơi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Quận: Hoàn Kiếm &gt; Ba Đình &gt; Hai Bà Trưng &gt; Đống Đa &gt; Cầu Giấy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80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A480B-439F-7748-9DAF-EB623A0A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78" y="1695219"/>
            <a:ext cx="2648542" cy="1629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3CF900-BC19-734E-8ADF-38356ADF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6" y="3398405"/>
            <a:ext cx="1082155" cy="10821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F4680-F22F-3C41-8286-69C99C5B9843}"/>
              </a:ext>
            </a:extLst>
          </p:cNvPr>
          <p:cNvCxnSpPr>
            <a:stCxn id="3" idx="3"/>
          </p:cNvCxnSpPr>
          <p:nvPr/>
        </p:nvCxnSpPr>
        <p:spPr>
          <a:xfrm flipV="1">
            <a:off x="1426671" y="2818015"/>
            <a:ext cx="5406391" cy="1121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9D5816-4C26-D641-AFE2-79066948978B}"/>
              </a:ext>
            </a:extLst>
          </p:cNvPr>
          <p:cNvSpPr txBox="1"/>
          <p:nvPr/>
        </p:nvSpPr>
        <p:spPr>
          <a:xfrm rot="20883004">
            <a:off x="2231981" y="2893201"/>
            <a:ext cx="2460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Khoảng cách</a:t>
            </a:r>
          </a:p>
          <a:p>
            <a:r>
              <a:rPr lang="en-US" sz="1600"/>
              <a:t>càng ngắn, giá càng cao</a:t>
            </a:r>
          </a:p>
        </p:txBody>
      </p:sp>
    </p:spTree>
    <p:extLst>
      <p:ext uri="{BB962C8B-B14F-4D97-AF65-F5344CB8AC3E}">
        <p14:creationId xmlns:p14="http://schemas.microsoft.com/office/powerpoint/2010/main" val="1707988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62F7C-A8B1-7248-8964-4CCB7E1D7EE6}"/>
              </a:ext>
            </a:extLst>
          </p:cNvPr>
          <p:cNvSpPr/>
          <p:nvPr/>
        </p:nvSpPr>
        <p:spPr>
          <a:xfrm>
            <a:off x="154982" y="844612"/>
            <a:ext cx="887278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vi-VN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vi-VN"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N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1000</a:t>
            </a: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X1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uniform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150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Diện tích theo m2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X2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/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uniform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0.5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Nghịch đảo khoảng cách tính từ hồ Gươm đến căn hộ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w1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25.5</a:t>
            </a: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w2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3000</a:t>
            </a:r>
            <a:b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Price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w1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X1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w2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X2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normal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Hàm tính giá nhà có thêm ít nhiễu</a:t>
            </a: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hstack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X1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X2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Price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reshape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savetxt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"HousePrice.csv"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delimiter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','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header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"Dien tich,1/Khoang Cach,Gia"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vi-VN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set_printoptions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precision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vi-VN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suppress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vi-VN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True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vi-VN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vi-VN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r>
              <a:rPr lang="vi-VN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20</a:t>
            </a:r>
            <a:r>
              <a:rPr lang="vi-VN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:</a:t>
            </a:r>
            <a:r>
              <a:rPr lang="vi-VN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E9967-95EF-524A-B15B-E2F9C2FB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Sinh dữ liệu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3057AAC4-7106-1446-A732-4E2D85FA0811}"/>
              </a:ext>
            </a:extLst>
          </p:cNvPr>
          <p:cNvSpPr/>
          <p:nvPr/>
        </p:nvSpPr>
        <p:spPr>
          <a:xfrm>
            <a:off x="7446935" y="4698333"/>
            <a:ext cx="1580828" cy="340962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GenerateCSV.py</a:t>
            </a:r>
          </a:p>
        </p:txBody>
      </p:sp>
    </p:spTree>
    <p:extLst>
      <p:ext uri="{BB962C8B-B14F-4D97-AF65-F5344CB8AC3E}">
        <p14:creationId xmlns:p14="http://schemas.microsoft.com/office/powerpoint/2010/main" val="1568996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6C3CE-7053-9B45-A0A7-CF346091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7" y="548788"/>
            <a:ext cx="4505835" cy="400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51563-E5F9-9F47-88FE-341352A3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24" y="805150"/>
            <a:ext cx="4381344" cy="35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2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36F43-3A60-8C43-8312-3325DAA5A698}"/>
              </a:ext>
            </a:extLst>
          </p:cNvPr>
          <p:cNvSpPr/>
          <p:nvPr/>
        </p:nvSpPr>
        <p:spPr>
          <a:xfrm>
            <a:off x="449450" y="337855"/>
            <a:ext cx="823734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mpl_toolkits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mplot3d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Axes3D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model_selection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train_test_split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linear_model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LinearRegression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set_printoptions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precision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suppress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True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read_csv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'HousePrice.csv'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drop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'Gia'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axis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'Gia'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]]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test_size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0.33</a:t>
            </a:r>
            <a:b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seed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7</a:t>
            </a:r>
            <a:b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X_train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Y_test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train_test_split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test_size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random_state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seed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EC9995C0-46E8-5C4C-997B-4CC967118916}"/>
              </a:ext>
            </a:extLst>
          </p:cNvPr>
          <p:cNvSpPr/>
          <p:nvPr/>
        </p:nvSpPr>
        <p:spPr>
          <a:xfrm>
            <a:off x="7446935" y="4698333"/>
            <a:ext cx="1580828" cy="340962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HousePrice1.py 1</a:t>
            </a:r>
          </a:p>
        </p:txBody>
      </p:sp>
    </p:spTree>
    <p:extLst>
      <p:ext uri="{BB962C8B-B14F-4D97-AF65-F5344CB8AC3E}">
        <p14:creationId xmlns:p14="http://schemas.microsoft.com/office/powerpoint/2010/main" val="1367140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6EB5AF-D648-E44F-B86B-113955D99FD1}"/>
              </a:ext>
            </a:extLst>
          </p:cNvPr>
          <p:cNvSpPr/>
          <p:nvPr/>
        </p:nvSpPr>
        <p:spPr>
          <a:xfrm>
            <a:off x="472699" y="126960"/>
            <a:ext cx="80281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LinearRegression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Y_train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for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idx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col_name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 </a:t>
            </a: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enumerate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X_train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columns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"The coefficient for {} is {}"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format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col_name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coef_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][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idx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intercept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intercept_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f"Hệ số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{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intercept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}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score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score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Y_test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f"Score 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{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score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100}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%"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fig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figure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8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add_subplot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111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projection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'3d'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scatter3D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"Dien tich"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"1/Khoang Cach"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'b'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marker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'o'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'Diện tích'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'1 / Khoảng cách 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set_zlabel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'Giá (Triệu VND)'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12127761-D52A-8A47-B3D8-A4EDAF29A322}"/>
              </a:ext>
            </a:extLst>
          </p:cNvPr>
          <p:cNvSpPr/>
          <p:nvPr/>
        </p:nvSpPr>
        <p:spPr>
          <a:xfrm>
            <a:off x="7446935" y="4698333"/>
            <a:ext cx="1580828" cy="340962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HousePrice1.py 2</a:t>
            </a:r>
          </a:p>
        </p:txBody>
      </p:sp>
    </p:spTree>
    <p:extLst>
      <p:ext uri="{BB962C8B-B14F-4D97-AF65-F5344CB8AC3E}">
        <p14:creationId xmlns:p14="http://schemas.microsoft.com/office/powerpoint/2010/main" val="1173752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E05C-1DDF-6B4C-96EE-EB7E75A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E6DF2-452D-DF41-815B-451C5B4B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Không sử dung ScikitLearn hãy viết code Python thuần thuật toán Gradient Descent để tìm ra:</a:t>
            </a:r>
          </a:p>
          <a:p>
            <a:pPr lvl="1"/>
            <a:r>
              <a:rPr lang="en-US"/>
              <a:t>w0: intercept</a:t>
            </a:r>
          </a:p>
          <a:p>
            <a:pPr lvl="1"/>
            <a:r>
              <a:rPr lang="en-US"/>
              <a:t>w1: coefficient cho feature diện tích</a:t>
            </a:r>
          </a:p>
          <a:p>
            <a:pPr lvl="1"/>
            <a:r>
              <a:rPr lang="en-US"/>
              <a:t>W2: coefficient cho feature nghịch đảo khoảng cách đến trung tâm Hồ Gươm</a:t>
            </a:r>
          </a:p>
        </p:txBody>
      </p:sp>
    </p:spTree>
    <p:extLst>
      <p:ext uri="{BB962C8B-B14F-4D97-AF65-F5344CB8AC3E}">
        <p14:creationId xmlns:p14="http://schemas.microsoft.com/office/powerpoint/2010/main" val="177291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F59EA-C348-1E40-A149-02C752E0F324}"/>
              </a:ext>
            </a:extLst>
          </p:cNvPr>
          <p:cNvSpPr/>
          <p:nvPr/>
        </p:nvSpPr>
        <p:spPr>
          <a:xfrm>
            <a:off x="550506" y="379591"/>
            <a:ext cx="816428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en-US" sz="20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r>
              <a:rPr lang="en-US" sz="20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sz="20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latin typeface="RobotoMono Nerd Font" pitchFamily="2" charset="0"/>
                <a:ea typeface="RobotoMono Nerd Font" pitchFamily="2" charset="0"/>
              </a:rPr>
              <a:t>data 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read_csv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20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'data_linear.csv'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values</a:t>
            </a: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en-US" sz="20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(30, 2) ~ 30 dòng - 2 cột</a:t>
            </a:r>
            <a:br>
              <a:rPr lang="en-US" sz="20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20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20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data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20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xlabel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20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'mét vuông'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ylabel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20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'giá'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20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20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20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en-US" sz="20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endParaRPr lang="en-US" sz="20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1364A-E5BD-184D-89D7-2347516D1D42}"/>
              </a:ext>
            </a:extLst>
          </p:cNvPr>
          <p:cNvSpPr txBox="1"/>
          <p:nvPr/>
        </p:nvSpPr>
        <p:spPr>
          <a:xfrm>
            <a:off x="2720106" y="4441372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in ra dữ liệu mét vuông và giá nhà</a:t>
            </a:r>
          </a:p>
        </p:txBody>
      </p:sp>
    </p:spTree>
    <p:extLst>
      <p:ext uri="{BB962C8B-B14F-4D97-AF65-F5344CB8AC3E}">
        <p14:creationId xmlns:p14="http://schemas.microsoft.com/office/powerpoint/2010/main" val="403601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5AFD-4BC2-A447-8E80-4FD55609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hàm tuyến tính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7C1AB-EB04-484B-BA9C-FB015F91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95" y="821094"/>
            <a:ext cx="5765705" cy="4098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3E42C-0720-7648-981A-3AEDDCCEC234}"/>
                  </a:ext>
                </a:extLst>
              </p:cNvPr>
              <p:cNvSpPr txBox="1"/>
              <p:nvPr/>
            </p:nvSpPr>
            <p:spPr>
              <a:xfrm>
                <a:off x="335902" y="1259633"/>
                <a:ext cx="2626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3E42C-0720-7648-981A-3AEDDCCE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02" y="1259633"/>
                <a:ext cx="2626095" cy="492443"/>
              </a:xfrm>
              <a:prstGeom prst="rect">
                <a:avLst/>
              </a:prstGeom>
              <a:blipFill>
                <a:blip r:embed="rId3"/>
                <a:stretch>
                  <a:fillRect l="-481" t="-5000" r="-96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6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C970-CCB6-4C47-B7F3-723B0241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Tìm a và b nếu biết mảng giá trị x,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D9165E-7D4C-C34D-A135-D566C2CE15DC}"/>
                  </a:ext>
                </a:extLst>
              </p:cNvPr>
              <p:cNvSpPr txBox="1"/>
              <p:nvPr/>
            </p:nvSpPr>
            <p:spPr>
              <a:xfrm>
                <a:off x="424286" y="927670"/>
                <a:ext cx="2626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vi-VN" sz="3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D9165E-7D4C-C34D-A135-D566C2CE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6" y="927670"/>
                <a:ext cx="2626095" cy="492443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BA642-F6AC-B345-B2C0-368AF68E49B7}"/>
                  </a:ext>
                </a:extLst>
              </p:cNvPr>
              <p:cNvSpPr txBox="1"/>
              <p:nvPr/>
            </p:nvSpPr>
            <p:spPr>
              <a:xfrm>
                <a:off x="424287" y="1907164"/>
                <a:ext cx="2626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BA642-F6AC-B345-B2C0-368AF68E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7" y="1907164"/>
                <a:ext cx="2626095" cy="492443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4F3AF6-39B6-0A44-B2BC-DF3AC0D5E0A5}"/>
                  </a:ext>
                </a:extLst>
              </p:cNvPr>
              <p:cNvSpPr txBox="1"/>
              <p:nvPr/>
            </p:nvSpPr>
            <p:spPr>
              <a:xfrm>
                <a:off x="526942" y="2881266"/>
                <a:ext cx="2655920" cy="1039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vi-VN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36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4F3AF6-39B6-0A44-B2BC-DF3AC0D5E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42" y="2881266"/>
                <a:ext cx="2655920" cy="1039195"/>
              </a:xfrm>
              <a:prstGeom prst="rect">
                <a:avLst/>
              </a:prstGeom>
              <a:blipFill>
                <a:blip r:embed="rId4"/>
                <a:stretch>
                  <a:fillRect l="-948" r="-5687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2912B5-DA79-8744-A9B3-E92733EF2397}"/>
                  </a:ext>
                </a:extLst>
              </p:cNvPr>
              <p:cNvSpPr txBox="1"/>
              <p:nvPr/>
            </p:nvSpPr>
            <p:spPr>
              <a:xfrm>
                <a:off x="4029559" y="2995752"/>
                <a:ext cx="3262368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vi-VN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vi-VN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2912B5-DA79-8744-A9B3-E92733EF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59" y="2995752"/>
                <a:ext cx="3262368" cy="810222"/>
              </a:xfrm>
              <a:prstGeom prst="rect">
                <a:avLst/>
              </a:prstGeom>
              <a:blipFill>
                <a:blip r:embed="rId5"/>
                <a:stretch>
                  <a:fillRect l="-4651" t="-10769" r="-155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9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CDC84-3B0F-704A-89F2-33B23A1A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4" y="0"/>
            <a:ext cx="74190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060BF-2B3B-A94A-9060-5F813A25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" y="0"/>
            <a:ext cx="7391429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5619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arRegression" id="{963C5713-52FA-5A47-A48C-3624407CFCC7}" vid="{860F790E-46D0-7D43-AB64-638FAF590A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850</TotalTime>
  <Words>794</Words>
  <Application>Microsoft Macintosh PowerPoint</Application>
  <PresentationFormat>On-screen Show (16:9)</PresentationFormat>
  <Paragraphs>117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Verdana</vt:lpstr>
      <vt:lpstr>RobotoMono Nerd Font</vt:lpstr>
      <vt:lpstr>Lato</vt:lpstr>
      <vt:lpstr>Cambria Math</vt:lpstr>
      <vt:lpstr>Raleway</vt:lpstr>
      <vt:lpstr>Arial</vt:lpstr>
      <vt:lpstr>Streamline</vt:lpstr>
      <vt:lpstr>Linear Regression</vt:lpstr>
      <vt:lpstr>Đặt vấn đề</vt:lpstr>
      <vt:lpstr>nhiều đại lượng tương quan tỷ lệ thuận</vt:lpstr>
      <vt:lpstr>Bài toán ước lượng giá nhà theo diện tích</vt:lpstr>
      <vt:lpstr>PowerPoint Presentation</vt:lpstr>
      <vt:lpstr>Ôn lại hàm tuyến tính</vt:lpstr>
      <vt:lpstr>Tìm a và b nếu biết mảng giá trị x, y</vt:lpstr>
      <vt:lpstr>PowerPoint Presentation</vt:lpstr>
      <vt:lpstr>PowerPoint Presentation</vt:lpstr>
      <vt:lpstr>PowerPoint Presentation</vt:lpstr>
      <vt:lpstr>Ôn lại kiến thức đạo hàm</vt:lpstr>
      <vt:lpstr>Tham khảo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tính công thức đạo hàm</vt:lpstr>
      <vt:lpstr>Minimize Loss Function</vt:lpstr>
      <vt:lpstr>PowerPoint Presentation</vt:lpstr>
      <vt:lpstr>Áp dụng với nhiều điểm</vt:lpstr>
      <vt:lpstr>Gradient Descent</vt:lpstr>
      <vt:lpstr>PowerPoint Presentation</vt:lpstr>
      <vt:lpstr>Chọn giá trị learningrate phù hơp</vt:lpstr>
      <vt:lpstr>PowerPoint Presentation</vt:lpstr>
      <vt:lpstr>PowerPoint Presentation</vt:lpstr>
      <vt:lpstr>PowerPoint Presentation</vt:lpstr>
      <vt:lpstr>Đạo hàm của Loss function theo〖 ω〗_0 và ω_1</vt:lpstr>
      <vt:lpstr>PowerPoint Presentation</vt:lpstr>
      <vt:lpstr>PowerPoint Presentation</vt:lpstr>
      <vt:lpstr>Áp dụng gradient descent</vt:lpstr>
      <vt:lpstr>PowerPoint Presentation</vt:lpstr>
      <vt:lpstr>PowerPoint Presentation</vt:lpstr>
      <vt:lpstr>PowerPoint Presentation</vt:lpstr>
      <vt:lpstr>PowerPoint Presentation</vt:lpstr>
      <vt:lpstr>Giải quyết bằng Scikit Learn</vt:lpstr>
      <vt:lpstr>PowerPoint Presentation</vt:lpstr>
      <vt:lpstr>Validate by Split Test</vt:lpstr>
      <vt:lpstr>PowerPoint Presentation</vt:lpstr>
      <vt:lpstr>Ransac Regression loại bỏ outliers</vt:lpstr>
      <vt:lpstr>Multi variables Linear Regression</vt:lpstr>
      <vt:lpstr>Dự báo hàm tuyến tính nhiều biến</vt:lpstr>
      <vt:lpstr>PowerPoint Presentation</vt:lpstr>
      <vt:lpstr>Sinh dữ liệu</vt:lpstr>
      <vt:lpstr>PowerPoint Presentation</vt:lpstr>
      <vt:lpstr>PowerPoint Presentation</vt:lpstr>
      <vt:lpstr>PowerPoint Presentation</vt:lpstr>
      <vt:lpstr>Bài tập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Microsoft Office User</dc:creator>
  <cp:lastModifiedBy>Microsoft Office User</cp:lastModifiedBy>
  <cp:revision>78</cp:revision>
  <cp:lastPrinted>2019-08-16T09:32:08Z</cp:lastPrinted>
  <dcterms:created xsi:type="dcterms:W3CDTF">2019-08-16T03:40:31Z</dcterms:created>
  <dcterms:modified xsi:type="dcterms:W3CDTF">2019-08-21T14:06:50Z</dcterms:modified>
</cp:coreProperties>
</file>